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435" r:id="rId5"/>
    <p:sldId id="258" r:id="rId6"/>
    <p:sldId id="2439" r:id="rId7"/>
    <p:sldId id="259" r:id="rId8"/>
    <p:sldId id="260" r:id="rId9"/>
    <p:sldId id="2440" r:id="rId10"/>
    <p:sldId id="2441" r:id="rId11"/>
    <p:sldId id="244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1" autoAdjust="0"/>
    <p:restoredTop sz="94674" autoAdjust="0"/>
  </p:normalViewPr>
  <p:slideViewPr>
    <p:cSldViewPr snapToGrid="0">
      <p:cViewPr varScale="1">
        <p:scale>
          <a:sx n="74" d="100"/>
          <a:sy n="74" d="100"/>
        </p:scale>
        <p:origin x="-540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4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11/25/2018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11/25/2018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=""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=""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=""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=""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=""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=""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=""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=""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=""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=""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=""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=""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="" xmlns:a16="http://schemas.microsoft.com/office/drawing/2014/main" id="{0A2ACE11-44E0-44ED-AA10-CB0B57204E89}"/>
              </a:ext>
            </a:extLst>
          </p:cNvPr>
          <p:cNvSpPr/>
          <p:nvPr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=""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=""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Learning to Help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Powered by MLG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=""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=""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575" y="-221883"/>
            <a:ext cx="5686425" cy="1994070"/>
          </a:xfrm>
        </p:spPr>
        <p:txBody>
          <a:bodyPr>
            <a:normAutofit/>
          </a:bodyPr>
          <a:lstStyle/>
          <a:p>
            <a:r>
              <a:rPr lang="en-US" sz="4400" b="1" dirty="0" err="1" smtClean="0"/>
              <a:t>Începutul</a:t>
            </a:r>
            <a:r>
              <a:rPr lang="en-US" sz="4400" b="1" dirty="0"/>
              <a:t>:</a:t>
            </a:r>
            <a:endParaRPr lang="en-US" sz="4400" b="1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=""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81674" y="1614964"/>
            <a:ext cx="6048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    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Totul </a:t>
            </a:r>
            <a:r>
              <a:rPr lang="vi-VN" dirty="0">
                <a:latin typeface="Calibri" pitchFamily="34" charset="0"/>
                <a:cs typeface="Calibri" pitchFamily="34" charset="0"/>
              </a:rPr>
              <a:t>a început de la o idee a unor studenți ce au realizat că ar putea evolua pe plan educațional prin “social networking” și ajutor comun. </a:t>
            </a:r>
          </a:p>
          <a:p>
            <a:r>
              <a:rPr lang="vi-VN" dirty="0"/>
              <a:t> 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362575" y="3143250"/>
            <a:ext cx="662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  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Principiul </a:t>
            </a:r>
            <a:r>
              <a:rPr lang="vi-VN" dirty="0">
                <a:latin typeface="Calibri" pitchFamily="34" charset="0"/>
                <a:cs typeface="Calibri" pitchFamily="34" charset="0"/>
              </a:rPr>
              <a:t>de bază este că oricine are anumite puncte slabe și  puncte forte. Trăsături care ulterior pot fi îmbunătățite sau chiar împărtășite.  </a:t>
            </a:r>
          </a:p>
          <a:p>
            <a:r>
              <a:rPr lang="vi-VN" dirty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63329" y="4627877"/>
            <a:ext cx="609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    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Ideea </a:t>
            </a:r>
            <a:r>
              <a:rPr lang="vi-VN" dirty="0">
                <a:latin typeface="Calibri" pitchFamily="34" charset="0"/>
                <a:cs typeface="Calibri" pitchFamily="34" charset="0"/>
              </a:rPr>
              <a:t>este de a creea o platformă prin care utilizatorii acesteia să poată interacționa prin intermediul unor evenimente educative. </a:t>
            </a:r>
          </a:p>
          <a:p>
            <a:r>
              <a:rPr lang="vi-VN" dirty="0"/>
              <a:t> </a:t>
            </a:r>
            <a:endParaRPr lang="en-US" dirty="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298825" y="21034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=""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4714"/>
            <a:ext cx="6096000" cy="6858000"/>
          </a:xfr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6152" y="125309"/>
            <a:ext cx="5636654" cy="1661297"/>
          </a:xfrm>
        </p:spPr>
        <p:txBody>
          <a:bodyPr>
            <a:normAutofit/>
          </a:bodyPr>
          <a:lstStyle/>
          <a:p>
            <a:r>
              <a:rPr lang="en-US" sz="4400" b="1" dirty="0" err="1" smtClean="0"/>
              <a:t>Implementarea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ideii</a:t>
            </a:r>
            <a:r>
              <a:rPr lang="en-US" sz="4400" b="1" dirty="0" smtClean="0"/>
              <a:t>:</a:t>
            </a:r>
            <a:endParaRPr lang="en-US" sz="4400" b="1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=""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24282" y="1867437"/>
            <a:ext cx="56795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    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Punerea </a:t>
            </a:r>
            <a:r>
              <a:rPr lang="vi-VN" dirty="0">
                <a:latin typeface="Calibri" pitchFamily="34" charset="0"/>
                <a:cs typeface="Calibri" pitchFamily="34" charset="0"/>
              </a:rPr>
              <a:t>în practică a aceste idei este simplă. Fiecare utilizator al platformei are posibilitatea de a organiza un eveniment și poate chiar aduce un cadru didactic specializat în domeniul respectiv pentru a oferi un bonus experienței. </a:t>
            </a:r>
          </a:p>
          <a:p>
            <a:r>
              <a:rPr lang="vi-VN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73522" y="3702825"/>
            <a:ext cx="6259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  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Obligațiile </a:t>
            </a:r>
            <a:r>
              <a:rPr lang="vi-VN" dirty="0">
                <a:latin typeface="Calibri" pitchFamily="34" charset="0"/>
                <a:cs typeface="Calibri" pitchFamily="34" charset="0"/>
              </a:rPr>
              <a:t>organizatorului sunt de a avea un nivel necesar de cunoștință în domeniu, pentru a fi capabil de a preda cursul, și de a asigura un loc pentru desfășurarea evenimentului. </a:t>
            </a:r>
          </a:p>
          <a:p>
            <a:r>
              <a:rPr lang="vi-VN" dirty="0"/>
              <a:t>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64428" y="5074275"/>
            <a:ext cx="6709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  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Ulterior </a:t>
            </a:r>
            <a:r>
              <a:rPr lang="vi-VN" dirty="0">
                <a:latin typeface="Calibri" pitchFamily="34" charset="0"/>
                <a:cs typeface="Calibri" pitchFamily="34" charset="0"/>
              </a:rPr>
              <a:t>evenimentului, participanții pot evalua mentorul cu un calificativ care să reflecte competențele acestuia în domeniu. </a:t>
            </a:r>
          </a:p>
          <a:p>
            <a:r>
              <a:rPr lang="vi-VN" dirty="0">
                <a:latin typeface="Calibri" pitchFamily="34" charset="0"/>
                <a:cs typeface="Calibri" pitchFamily="34" charset="0"/>
              </a:rPr>
              <a:t> 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=""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err="1" smtClean="0"/>
              <a:t>Structura</a:t>
            </a:r>
            <a:r>
              <a:rPr lang="en-US" sz="2800" dirty="0" smtClean="0"/>
              <a:t> </a:t>
            </a:r>
            <a:r>
              <a:rPr lang="en-US" sz="2800" dirty="0" err="1" smtClean="0"/>
              <a:t>plaformei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876" y="1033084"/>
            <a:ext cx="6043246" cy="463639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vi-VN" sz="1900" dirty="0">
                <a:latin typeface="Calibri" pitchFamily="34" charset="0"/>
                <a:cs typeface="Calibri" pitchFamily="34" charset="0"/>
              </a:rPr>
              <a:t> În momentul în care utilizatorul va accesa site-ul aplicației, acesta se va afla pe pagina de întâmpinare, urmând să aleagă între înregistrare și autentificare.  </a:t>
            </a:r>
          </a:p>
          <a:p>
            <a:pPr marL="0" indent="0">
              <a:buNone/>
            </a:pPr>
            <a:r>
              <a:rPr lang="vi-VN" sz="1900" dirty="0">
                <a:latin typeface="Calibri" pitchFamily="34" charset="0"/>
                <a:cs typeface="Calibri" pitchFamily="34" charset="0"/>
              </a:rPr>
              <a:t> După oricare din cele două alegeri, acesta va fi redirecționat către pagina principală unde va putea căuta cursuri de interes. În cazul în care utilizatorul nu și-a completat profilul, acesta poate accesa pagina de setări pentru completare. </a:t>
            </a:r>
          </a:p>
          <a:p>
            <a:pPr marL="0" indent="0">
              <a:buNone/>
            </a:pPr>
            <a:r>
              <a:rPr lang="vi-VN" sz="1900" dirty="0">
                <a:latin typeface="Calibri" pitchFamily="34" charset="0"/>
                <a:cs typeface="Calibri" pitchFamily="34" charset="0"/>
              </a:rPr>
              <a:t> În cadrul </a:t>
            </a:r>
            <a:r>
              <a:rPr lang="vi-VN" sz="1900" dirty="0" smtClean="0">
                <a:latin typeface="Calibri" pitchFamily="34" charset="0"/>
                <a:cs typeface="Calibri" pitchFamily="34" charset="0"/>
              </a:rPr>
              <a:t>paginii</a:t>
            </a:r>
            <a:r>
              <a:rPr lang="en-US" sz="1900" dirty="0" smtClean="0">
                <a:latin typeface="Calibri" pitchFamily="34" charset="0"/>
                <a:cs typeface="Calibri" pitchFamily="34" charset="0"/>
              </a:rPr>
              <a:t>,</a:t>
            </a:r>
            <a:r>
              <a:rPr lang="vi-VN" sz="19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1900" dirty="0">
                <a:latin typeface="Calibri" pitchFamily="34" charset="0"/>
                <a:cs typeface="Calibri" pitchFamily="34" charset="0"/>
              </a:rPr>
              <a:t>principale evenimentele sunt sortate după mai multe criterii dintre care utilizatorul poate alege.  </a:t>
            </a:r>
          </a:p>
          <a:p>
            <a:pPr marL="0" indent="0">
              <a:buNone/>
            </a:pPr>
            <a:r>
              <a:rPr lang="vi-VN" sz="1900" dirty="0">
                <a:latin typeface="Calibri" pitchFamily="34" charset="0"/>
                <a:cs typeface="Calibri" pitchFamily="34" charset="0"/>
              </a:rPr>
              <a:t> În plus, acesta poate viziona pagina evenimentului prin click pe numele evenimentului respectiv. </a:t>
            </a:r>
          </a:p>
          <a:p>
            <a:pPr marL="0" indent="0">
              <a:buNone/>
            </a:pPr>
            <a:r>
              <a:rPr lang="vi-VN" dirty="0"/>
              <a:t>  </a:t>
            </a:r>
          </a:p>
          <a:p>
            <a:pPr marL="0" indent="0">
              <a:buNone/>
            </a:pPr>
            <a:r>
              <a:rPr lang="vi-VN" dirty="0"/>
              <a:t> </a:t>
            </a:r>
            <a:endParaRPr lang="en-US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=""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0" r="277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=""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reeform: Shape 43" descr="Accent block">
            <a:extLst>
              <a:ext uri="{FF2B5EF4-FFF2-40B4-BE49-F238E27FC236}">
                <a16:creationId xmlns="" xmlns:a16="http://schemas.microsoft.com/office/drawing/2014/main" id="{785F2504-A35A-4AAB-94E4-C1479349F7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904" y="365125"/>
            <a:ext cx="4404097" cy="573989"/>
          </a:xfrm>
        </p:spPr>
        <p:txBody>
          <a:bodyPr/>
          <a:lstStyle/>
          <a:p>
            <a:r>
              <a:rPr lang="vi-VN" sz="2800" dirty="0"/>
              <a:t> Implementări </a:t>
            </a:r>
            <a:r>
              <a:rPr lang="vi-VN" sz="2800" dirty="0" smtClean="0"/>
              <a:t>viitoare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1.Chat-box: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867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dirty="0">
                <a:latin typeface="Calibri" pitchFamily="34" charset="0"/>
                <a:cs typeface="Calibri" pitchFamily="34" charset="0"/>
              </a:rPr>
              <a:t> Ideea unui chat-box este de a realiza o legătură informală între utilizatorii platformei prin intermediul căreia aceștia pot interacționa într-un mod mai liber, fără a fi restrânși de topicul unui domeniu anume. </a:t>
            </a:r>
          </a:p>
          <a:p>
            <a:pPr marL="0" indent="0">
              <a:buNone/>
            </a:pPr>
            <a:r>
              <a:rPr lang="vi-VN" dirty="0">
                <a:latin typeface="Calibri" pitchFamily="34" charset="0"/>
                <a:cs typeface="Calibri" pitchFamily="34" charset="0"/>
              </a:rPr>
              <a:t>  </a:t>
            </a:r>
          </a:p>
          <a:p>
            <a:pPr marL="0" indent="0">
              <a:buNone/>
            </a:pPr>
            <a:r>
              <a:rPr lang="vi-VN" dirty="0">
                <a:latin typeface="Calibri" pitchFamily="34" charset="0"/>
                <a:cs typeface="Calibri" pitchFamily="34" charset="0"/>
              </a:rPr>
              <a:t> Aceasta are și scopul de a face mai ușoară adaptarea unui utilizator nou la mediul platformei, fiind capabili să pună anumite întrebări celor experimentați. </a:t>
            </a:r>
          </a:p>
          <a:p>
            <a:pPr marL="0" indent="0">
              <a:buNone/>
            </a:pPr>
            <a:r>
              <a:rPr lang="vi-VN" dirty="0"/>
              <a:t> </a:t>
            </a:r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03360" y="372622"/>
            <a:ext cx="6043246" cy="365125"/>
          </a:xfrm>
        </p:spPr>
        <p:txBody>
          <a:bodyPr>
            <a:noAutofit/>
          </a:bodyPr>
          <a:lstStyle/>
          <a:p>
            <a:r>
              <a:rPr lang="en-US" dirty="0" smtClean="0"/>
              <a:t>2.Sistem de review: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004552"/>
            <a:ext cx="6043246" cy="18674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vi-VN" dirty="0">
                <a:latin typeface="Calibri" pitchFamily="34" charset="0"/>
                <a:cs typeface="Calibri" pitchFamily="34" charset="0"/>
              </a:rPr>
              <a:t> Scopul unui sistem de acest tip este de a aproviziona utilizatorii cu informații utile asupra mentorului/organizatorului unui curs. </a:t>
            </a:r>
          </a:p>
          <a:p>
            <a:pPr marL="0" indent="0">
              <a:buNone/>
            </a:pPr>
            <a:r>
              <a:rPr lang="vi-VN" dirty="0">
                <a:latin typeface="Calibri" pitchFamily="34" charset="0"/>
                <a:cs typeface="Calibri" pitchFamily="34" charset="0"/>
              </a:rPr>
              <a:t> Pe lângă aceasta, sistemul de review face mai ușoară alegerea utilizatorului de a participa sau nu la un anumit eveniment . </a:t>
            </a:r>
          </a:p>
          <a:p>
            <a:pPr marL="0" indent="0">
              <a:buNone/>
            </a:pPr>
            <a:r>
              <a:rPr lang="vi-VN" dirty="0">
                <a:latin typeface="Calibri" pitchFamily="34" charset="0"/>
                <a:cs typeface="Calibri" pitchFamily="34" charset="0"/>
              </a:rPr>
              <a:t> 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1" name="Slide Number Placeholder 70">
            <a:extLst>
              <a:ext uri="{FF2B5EF4-FFF2-40B4-BE49-F238E27FC236}">
                <a16:creationId xmlns=""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="" xmlns:a16="http://schemas.microsoft.com/office/drawing/2014/main" id="{FB2DFED1-D58A-4B73-9945-B3E86779455A}"/>
              </a:ext>
            </a:extLst>
          </p:cNvPr>
          <p:cNvSpPr txBox="1">
            <a:spLocks/>
          </p:cNvSpPr>
          <p:nvPr/>
        </p:nvSpPr>
        <p:spPr>
          <a:xfrm>
            <a:off x="5739850" y="2931112"/>
            <a:ext cx="604324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3.Actualizarea  </a:t>
            </a:r>
            <a:r>
              <a:rPr lang="en-US" dirty="0" err="1" smtClean="0"/>
              <a:t>utilizatorului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85645" y="3644721"/>
            <a:ext cx="5422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Calibri" pitchFamily="34" charset="0"/>
                <a:cs typeface="Calibri" pitchFamily="34" charset="0"/>
              </a:rPr>
              <a:t> Aceasta cuprinde: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vi-VN" dirty="0">
                <a:latin typeface="Calibri" pitchFamily="34" charset="0"/>
                <a:cs typeface="Calibri" pitchFamily="34" charset="0"/>
              </a:rPr>
              <a:t> schimbarea parolei, a facultății/universității;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vi-VN" dirty="0">
                <a:latin typeface="Calibri" pitchFamily="34" charset="0"/>
                <a:cs typeface="Calibri" pitchFamily="34" charset="0"/>
              </a:rPr>
              <a:t> ștergerea contului; 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vi-VN" dirty="0">
                <a:latin typeface="Calibri" pitchFamily="34" charset="0"/>
                <a:cs typeface="Calibri" pitchFamily="34" charset="0"/>
              </a:rPr>
              <a:t> adăugare puncte slabe / forte; </a:t>
            </a:r>
          </a:p>
          <a:p>
            <a:r>
              <a:rPr lang="vi-VN" dirty="0"/>
              <a:t> </a:t>
            </a:r>
            <a:endParaRPr lang="en-US" dirty="0" smtClean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4" r="203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99341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675456" y="4493862"/>
            <a:ext cx="6043246" cy="365125"/>
          </a:xfrm>
        </p:spPr>
        <p:txBody>
          <a:bodyPr>
            <a:noAutofit/>
          </a:bodyPr>
          <a:lstStyle/>
          <a:p>
            <a:r>
              <a:rPr lang="en-US" dirty="0" smtClean="0"/>
              <a:t>6.Implementarea </a:t>
            </a:r>
            <a:r>
              <a:rPr lang="en-US" dirty="0" err="1" smtClean="0"/>
              <a:t>bazei</a:t>
            </a:r>
            <a:r>
              <a:rPr lang="en-US" dirty="0" smtClean="0"/>
              <a:t> de date.</a:t>
            </a:r>
            <a:endParaRPr lang="en-US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=""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="" xmlns:a16="http://schemas.microsoft.com/office/drawing/2014/main" id="{FB2DFED1-D58A-4B73-9945-B3E86779455A}"/>
              </a:ext>
            </a:extLst>
          </p:cNvPr>
          <p:cNvSpPr txBox="1">
            <a:spLocks/>
          </p:cNvSpPr>
          <p:nvPr/>
        </p:nvSpPr>
        <p:spPr>
          <a:xfrm>
            <a:off x="5516783" y="1207602"/>
            <a:ext cx="604324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1800" dirty="0"/>
              <a:t> 5.Adăugare </a:t>
            </a:r>
            <a:r>
              <a:rPr lang="vi-VN" sz="1800" dirty="0" smtClean="0"/>
              <a:t>MyPage/UserPage</a:t>
            </a:r>
            <a:r>
              <a:rPr lang="en-US" sz="1800" dirty="0" smtClean="0"/>
              <a:t>: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675456" y="1880315"/>
            <a:ext cx="6043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Calibri" pitchFamily="34" charset="0"/>
                <a:cs typeface="Calibri" pitchFamily="34" charset="0"/>
              </a:rPr>
              <a:t> Pagină în care utilizatorul poate viziona cursurile predate, cele la care a participat, împreună cu review-urile primite/date. </a:t>
            </a:r>
          </a:p>
          <a:p>
            <a:r>
              <a:rPr lang="vi-VN" dirty="0"/>
              <a:t> 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="" xmlns:a16="http://schemas.microsoft.com/office/drawing/2014/main" id="{FB2DFED1-D58A-4B73-9945-B3E86779455A}"/>
              </a:ext>
            </a:extLst>
          </p:cNvPr>
          <p:cNvSpPr txBox="1">
            <a:spLocks/>
          </p:cNvSpPr>
          <p:nvPr/>
        </p:nvSpPr>
        <p:spPr>
          <a:xfrm>
            <a:off x="5533789" y="525022"/>
            <a:ext cx="604324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4.Ștergerea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 smtClean="0"/>
              <a:t>eveniment</a:t>
            </a:r>
            <a:r>
              <a:rPr lang="en-US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08372" y="3361386"/>
            <a:ext cx="5910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Calibri" pitchFamily="34" charset="0"/>
                <a:cs typeface="Calibri" pitchFamily="34" charset="0"/>
              </a:rPr>
              <a:t> În pagina principală a 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platformei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,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dirty="0">
                <a:latin typeface="Calibri" pitchFamily="34" charset="0"/>
                <a:cs typeface="Calibri" pitchFamily="34" charset="0"/>
              </a:rPr>
              <a:t>utilizatorul va putea viziona un câmp adițional doar cu evenimentele ce coincid cu 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domeniil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e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dirty="0">
                <a:latin typeface="Calibri" pitchFamily="34" charset="0"/>
                <a:cs typeface="Calibri" pitchFamily="34" charset="0"/>
              </a:rPr>
              <a:t>sale de interes.  </a:t>
            </a:r>
          </a:p>
          <a:p>
            <a:r>
              <a:rPr lang="vi-VN" dirty="0">
                <a:latin typeface="Calibri" pitchFamily="34" charset="0"/>
                <a:cs typeface="Calibri" pitchFamily="34" charset="0"/>
              </a:rPr>
              <a:t> 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8" r="25278"/>
          <a:stretch>
            <a:fillRect/>
          </a:stretch>
        </p:blipFill>
        <p:spPr/>
      </p:pic>
      <p:sp>
        <p:nvSpPr>
          <p:cNvPr id="16" name="Text Placeholder 9">
            <a:extLst>
              <a:ext uri="{FF2B5EF4-FFF2-40B4-BE49-F238E27FC236}">
                <a16:creationId xmlns="" xmlns:a16="http://schemas.microsoft.com/office/drawing/2014/main" id="{FB2DFED1-D58A-4B73-9945-B3E86779455A}"/>
              </a:ext>
            </a:extLst>
          </p:cNvPr>
          <p:cNvSpPr txBox="1">
            <a:spLocks/>
          </p:cNvSpPr>
          <p:nvPr/>
        </p:nvSpPr>
        <p:spPr>
          <a:xfrm>
            <a:off x="5675456" y="2830341"/>
            <a:ext cx="604324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6.Filtrare dup</a:t>
            </a:r>
            <a:r>
              <a:rPr lang="vi-VN" dirty="0">
                <a:latin typeface="Calibri" pitchFamily="34" charset="0"/>
                <a:cs typeface="Calibri" pitchFamily="34" charset="0"/>
              </a:rPr>
              <a:t>ă</a:t>
            </a:r>
            <a:r>
              <a:rPr lang="en-US" dirty="0" smtClean="0"/>
              <a:t> </a:t>
            </a:r>
            <a:r>
              <a:rPr lang="en-US" dirty="0" err="1" smtClean="0"/>
              <a:t>interes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6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Tehnologii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Python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Flask Framework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HTML / CSS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38970"/>
      </p:ext>
    </p:extLst>
  </p:cSld>
  <p:clrMapOvr>
    <a:masterClrMapping/>
  </p:clrMapOvr>
</p:sld>
</file>

<file path=ppt/theme/theme1.xml><?xml version="1.0" encoding="utf-8"?>
<a:theme xmlns:a="http://schemas.openxmlformats.org/drawingml/2006/main" name="TF55661986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echnical_Presentation_01_AS - v5" id="{E8D6DDC5-0F6D-45B7-B131-D0E18166558C}" vid="{A5BE99D8-16B2-4823-A7C9-A4C93BD888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3C5BC67-BC5F-49A0-B382-4FB47F800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264107-8248-43DA-8012-F707E0E46E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C9F62E-0773-4164-B986-3E326BE687C9}">
  <ds:schemaRefs>
    <ds:schemaRef ds:uri="http://schemas.microsoft.com/sharepoint/v3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fb0879af-3eba-417a-a55a-ffe6dcd6ca77"/>
    <ds:schemaRef ds:uri="http://schemas.microsoft.com/office/2006/metadata/properties"/>
    <ds:schemaRef ds:uri="http://purl.org/dc/elements/1.1/"/>
    <ds:schemaRef ds:uri="6dc4bcd6-49db-4c07-9060-8acfc67cef9f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TF55661986</Template>
  <TotalTime>0</TotalTime>
  <Words>523</Words>
  <Application>Microsoft Office PowerPoint</Application>
  <PresentationFormat>Custom</PresentationFormat>
  <Paragraphs>60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TF55661986</vt:lpstr>
      <vt:lpstr>Learning to Help</vt:lpstr>
      <vt:lpstr>Începutul:</vt:lpstr>
      <vt:lpstr>Implementarea ideii:</vt:lpstr>
      <vt:lpstr>Structura plaformei:</vt:lpstr>
      <vt:lpstr> Implementări viitoare:</vt:lpstr>
      <vt:lpstr>PowerPoint Presentation</vt:lpstr>
      <vt:lpstr>PowerPoint Presentation</vt:lpstr>
      <vt:lpstr>Tehnologii: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2018-11-25T04:02:47Z</dcterms:created>
  <dcterms:modified xsi:type="dcterms:W3CDTF">2018-11-25T08:09:26Z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